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81" r:id="rId5"/>
    <p:sldMasterId id="2147483694" r:id="rId6"/>
  </p:sldMasterIdLst>
  <p:notesMasterIdLst>
    <p:notesMasterId r:id="rId29"/>
  </p:notesMasterIdLst>
  <p:sldIdLst>
    <p:sldId id="256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6" r:id="rId23"/>
    <p:sldId id="304" r:id="rId24"/>
    <p:sldId id="305" r:id="rId25"/>
    <p:sldId id="308" r:id="rId26"/>
    <p:sldId id="307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14"/>
    <a:srgbClr val="3BB273"/>
    <a:srgbClr val="FFB703"/>
    <a:srgbClr val="F8F9FA"/>
    <a:srgbClr val="F7CECC"/>
    <a:srgbClr val="FFF2CE"/>
    <a:srgbClr val="D8E7FA"/>
    <a:srgbClr val="D5E8D4"/>
    <a:srgbClr val="E2D5E7"/>
    <a:srgbClr val="BD60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5DF112-BB65-4A63-BFBD-B65EE2F0D1BD}" v="1351" vWet="1353" dt="2022-06-03T07:45:10.394"/>
    <p1510:client id="{EA864B28-1394-483B-8ED2-640CC1C52E99}" v="5" dt="2022-06-03T07:46:5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79" d="100"/>
          <a:sy n="79" d="100"/>
        </p:scale>
        <p:origin x="7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1F675-22E2-4F20-A987-6E14BADAF690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E4F1-7751-4F8D-A410-AB9CA87BD4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33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E4F1-7751-4F8D-A410-AB9CA87BD4C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325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4E2EABE5-A559-4B81-2888-0CA25A18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351" y="898464"/>
            <a:ext cx="2940337" cy="1795776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A32DDD7F-C54E-C9F7-6473-B7B0854F6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0888" y="894240"/>
            <a:ext cx="6480000" cy="1800000"/>
          </a:xfrm>
          <a:prstGeom prst="rect">
            <a:avLst/>
          </a:prstGeom>
        </p:spPr>
      </p:pic>
      <p:sp>
        <p:nvSpPr>
          <p:cNvPr id="18" name="Sottotitolo 2">
            <a:extLst>
              <a:ext uri="{FF2B5EF4-FFF2-40B4-BE49-F238E27FC236}">
                <a16:creationId xmlns:a16="http://schemas.microsoft.com/office/drawing/2014/main" id="{E70411FF-838B-D03D-4635-57BF9E82F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76124"/>
            <a:ext cx="9144000" cy="1208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9" name="Segnaposto data 3">
            <a:extLst>
              <a:ext uri="{FF2B5EF4-FFF2-40B4-BE49-F238E27FC236}">
                <a16:creationId xmlns:a16="http://schemas.microsoft.com/office/drawing/2014/main" id="{019C1A05-B696-50A8-20D9-F011CD5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36DFE9D-F813-4750-9719-C08BB59DCCC4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20" name="Segnaposto piè di pagina 4">
            <a:extLst>
              <a:ext uri="{FF2B5EF4-FFF2-40B4-BE49-F238E27FC236}">
                <a16:creationId xmlns:a16="http://schemas.microsoft.com/office/drawing/2014/main" id="{936349D8-BEC9-C841-9B73-A5CA4535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21" name="Segnaposto numero diapositiva 5">
            <a:extLst>
              <a:ext uri="{FF2B5EF4-FFF2-40B4-BE49-F238E27FC236}">
                <a16:creationId xmlns:a16="http://schemas.microsoft.com/office/drawing/2014/main" id="{1D33F2E0-2991-6AA8-1104-3F9EA960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DFF0DC5-1EE3-4446-BD4C-278A48D92925}" type="slidenum">
              <a:rPr lang="it-IT" smtClean="0"/>
              <a:t>‹N›</a:t>
            </a:fld>
            <a:endParaRPr lang="it-IT"/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FD4F983D-5E35-AA9E-4F4F-4576EF930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7423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278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D688-686E-A1FA-03F0-0A321035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352875-137D-0A6C-08EE-D4A717C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4717B6-1625-7132-937D-E106BF87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49D41B-5013-29C8-826F-BCDDAB80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168DF682-EFD5-056B-A270-CFDA72D0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2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5F1FD6-799F-57F4-95CC-A3883CF64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A5161-90D7-1101-8A44-2041748FB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20FFD4-76EC-E1B1-3032-F0978976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AB6023-9145-B838-D068-94D41147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081FCB-FBB3-086F-D23C-56CB1373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DC748E68-F19D-CC0C-C0C5-843654BE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7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71038C-EAED-B409-ED5D-23B813493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20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76A93F-7B64-8CE5-4149-741E687C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2662"/>
            <a:ext cx="5157787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EC28872-6ADC-4B34-8C88-EF352C47C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20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34B947-DB92-266E-5F11-DFAA95A30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2662"/>
            <a:ext cx="5183188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4A76BA-D732-5C67-3562-645FC25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7D9988-F669-1434-8C3F-6256E083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8561F8-23EE-A362-6AAB-1A74DCCA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56524E3C-413B-7BCB-7B14-362FA4B5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85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442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85267C2-8A6D-6FAF-9143-D3D8CB91D2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75ECFC6-43F3-AB0D-4CFC-BDD04595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6E48D87-4D7D-85FD-109E-14057013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583DD6-8E8E-AD67-36CA-89F18C03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017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7BE5D7-E03B-399E-5BAA-9FCF45E6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8260"/>
            <a:ext cx="6172200" cy="45427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9E446-9620-A3C4-F6E5-462F21879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932237" cy="45427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9D22AAC-FD01-F92E-F99E-8EC4729D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2D2C8-2879-4F58-AF9C-9EA1BDF9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4564957-6703-FA37-E972-F80294A5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E6F3CD87-AF2D-077C-982F-F32BBEBE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66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CB5AB35-B348-A1C6-E2FF-8610E645D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0639"/>
            <a:ext cx="6172200" cy="45504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323860-F74B-34B9-F11C-0612767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8577"/>
            <a:ext cx="3932237" cy="45504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40C451-7330-4BE2-A92C-B36D76D4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F1C5AE-003A-A55F-B415-F1748913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D4FD1FC-50F6-2B91-EB7B-9CEDF8FC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3D813B52-E421-9D97-3A08-09E927A6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241C76-20C9-972F-7BFA-0A21174C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5BEAB0-B7D7-5D40-B344-F890634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1F72A-A291-99BF-4B7D-4B6EA181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4E2B73-73EE-E34D-EA62-2ABEB3B9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EC33839-7752-B620-629F-6A7BE26E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7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59B14-531F-50AD-05E6-A8C5F7DD7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1683E8-7B4F-5A95-940F-F6604F45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91E42A-753A-F444-E0AB-CBB14A52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8695-81CA-46B3-BDC7-6C6409999BAF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0B794-CC40-A692-BD76-58CDCF2F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071D0-CD49-8B31-EC92-C09F7580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995F-DCB2-40A8-8D13-6BEC100BE6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22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9958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53C613D1-654F-EEF9-F2C2-EE4985D41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A73648-3C67-3D90-A8E2-524CF9F8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78F6-A810-4E21-8377-7A59C5E664D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599E3D-DF91-F79D-D656-614E53B7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04486E-15E7-11BD-770C-34C10E7F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67B-9E7B-4BF8-98AE-19FB6B232C9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26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90EF4D-26D8-02F6-0745-5E33A406B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29"/>
            <a:ext cx="10515600" cy="41973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B57C82-0F7F-14F7-572B-C3D2CE9E9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8AE6-FB67-4644-946E-A93E96077CF8}" type="datetimeFigureOut">
              <a:rPr lang="en-GB" smtClean="0"/>
              <a:t>28/06/2023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486154-8F62-3739-B378-F51F968E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ACE34-6A5B-F63B-49D5-9ABBB39D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F2203-957D-445E-BCA0-9240E9866DCF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0970D698-39F4-7556-BC64-6AB20281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36" y="365125"/>
            <a:ext cx="5135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4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56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D87CA10-5B72-853D-AC7E-3CA9C93135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98C983-B4B0-66B1-7735-2E8C709F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23B7C-03A5-D9E2-9A69-AEEDCD8F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7B89B3-84B9-5EC1-83B6-3B417969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60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48AB4A1-9417-4DDC-C4C6-5A7552A1C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211101-D0B6-2610-3104-6E765A9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605A5-2AD3-D2ED-6C92-3089A6344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5278F6-A810-4E21-8377-7A59C5E664D3}" type="datetimeFigureOut">
              <a:rPr lang="it-IT" smtClean="0"/>
              <a:pPr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BB6ED5-4D33-89A5-B3C8-2028C9EB8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9DA5D-9C34-F928-308C-E6CF07CCA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3D1C67B-9E7B-4BF8-98AE-19FB6B232C9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54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9" r:id="rId3"/>
    <p:sldLayoutId id="2147483675" r:id="rId4"/>
    <p:sldLayoutId id="2147483676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0E9013-BD40-B892-351C-BF6AD4A40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280E7A5-728E-1A95-8DEE-ADC518DE1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05F351-7719-AA6A-16C2-DD36EB658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06BB2-7AA7-3C99-C233-7A4E5A3D1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D124065-C539-30A7-A761-F00F7FE6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2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3" r:id="rId2"/>
    <p:sldLayoutId id="21474836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B4051B-BC87-57F2-61FC-719ED176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9638"/>
            <a:ext cx="10515600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50356-4E32-4E2F-E9CF-A75A117EE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F71B15-CCF9-C5F1-E1B7-5E9D051CE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572ED-9437-70FC-FA8D-01F364B4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9E7B0F9-15AE-9754-8F8F-09B7BACFDD2E}"/>
              </a:ext>
            </a:extLst>
          </p:cNvPr>
          <p:cNvSpPr/>
          <p:nvPr userDrawn="1"/>
        </p:nvSpPr>
        <p:spPr>
          <a:xfrm>
            <a:off x="0" y="1"/>
            <a:ext cx="12192000" cy="1188719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5EFEE29B-2BFD-6AC7-3219-3653864DA1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12680" y="180919"/>
            <a:ext cx="1341120" cy="819073"/>
          </a:xfrm>
          <a:prstGeom prst="rect">
            <a:avLst/>
          </a:prstGeom>
        </p:spPr>
      </p:pic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5EFDB76-2F2E-4CD4-901E-56516E76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D87CF96-EF48-2F60-8166-FAD19AAC74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200" y="136525"/>
            <a:ext cx="2044987" cy="91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9" r:id="rId3"/>
    <p:sldLayoutId id="2147483700" r:id="rId4"/>
    <p:sldLayoutId id="2147483705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68140-1D3E-43CB-2B18-F4113CE4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980" y="3169727"/>
            <a:ext cx="9144000" cy="1742315"/>
          </a:xfrm>
        </p:spPr>
        <p:txBody>
          <a:bodyPr>
            <a:noAutofit/>
          </a:bodyPr>
          <a:lstStyle/>
          <a:p>
            <a:r>
              <a:rPr lang="it-IT" sz="4400" dirty="0"/>
              <a:t>Human Data Analytics</a:t>
            </a:r>
            <a:br>
              <a:rPr lang="it-IT" sz="4400" dirty="0"/>
            </a:br>
            <a:r>
              <a:rPr lang="it-IT" sz="1800" dirty="0"/>
              <a:t>A.Y. 2022/2023</a:t>
            </a:r>
            <a:br>
              <a:rPr lang="it-IT" sz="4400" dirty="0"/>
            </a:br>
            <a:endParaRPr lang="en-GB" sz="4400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7B3A99CE-E811-5A7A-74F6-C6BC59650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4745"/>
            <a:ext cx="9144000" cy="1208267"/>
          </a:xfrm>
        </p:spPr>
        <p:txBody>
          <a:bodyPr/>
          <a:lstStyle/>
          <a:p>
            <a:r>
              <a:rPr lang="it-IT" i="1" dirty="0" err="1">
                <a:latin typeface="Calibri Light"/>
                <a:ea typeface="+mj-ea"/>
                <a:cs typeface="Calibri"/>
              </a:rPr>
              <a:t>Final</a:t>
            </a:r>
            <a:r>
              <a:rPr lang="it-IT" i="1" dirty="0">
                <a:latin typeface="Calibri Light"/>
                <a:ea typeface="+mj-ea"/>
                <a:cs typeface="Calibri"/>
              </a:rPr>
              <a:t> Project: </a:t>
            </a:r>
            <a:r>
              <a:rPr lang="en-GB" i="1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Lymphoma Subtype Classification</a:t>
            </a:r>
            <a:endParaRPr lang="it-IT" i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D526CB-4E85-8E09-9B19-BAD458F7F83C}"/>
              </a:ext>
            </a:extLst>
          </p:cNvPr>
          <p:cNvSpPr txBox="1"/>
          <p:nvPr/>
        </p:nvSpPr>
        <p:spPr>
          <a:xfrm>
            <a:off x="0" y="5633012"/>
            <a:ext cx="121920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Gianpietro Nicoletti 2053042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 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Stefano Campagnola </a:t>
            </a:r>
            <a:r>
              <a:rPr lang="en-GB" sz="2000" b="0" i="1" dirty="0">
                <a:solidFill>
                  <a:schemeClr val="bg1"/>
                </a:solidFill>
                <a:effectLst/>
                <a:latin typeface="Roboto Light (Titoli)"/>
              </a:rPr>
              <a:t>2058080</a:t>
            </a:r>
            <a:r>
              <a:rPr lang="en-GB" sz="2000" b="0" i="1" baseline="30000" dirty="0">
                <a:solidFill>
                  <a:schemeClr val="bg1"/>
                </a:solidFill>
                <a:effectLst/>
                <a:latin typeface="Roboto Light (Titoli)"/>
              </a:rPr>
              <a:t>2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ECF1C2-167A-F555-1ACA-9549944133A7}"/>
              </a:ext>
            </a:extLst>
          </p:cNvPr>
          <p:cNvSpPr txBox="1"/>
          <p:nvPr/>
        </p:nvSpPr>
        <p:spPr>
          <a:xfrm>
            <a:off x="0" y="6045029"/>
            <a:ext cx="12192001" cy="453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+mj-lt"/>
              </a:rPr>
              <a:t>Department of Physics and Astronomy, Physics of Data, 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University of Padua</a:t>
            </a:r>
          </a:p>
        </p:txBody>
      </p:sp>
    </p:spTree>
    <p:extLst>
      <p:ext uri="{BB962C8B-B14F-4D97-AF65-F5344CB8AC3E}">
        <p14:creationId xmlns:p14="http://schemas.microsoft.com/office/powerpoint/2010/main" val="3619160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74F18241-6251-985B-7CA6-60040E664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475"/>
            <a:ext cx="3895050" cy="389505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48250D7-F8EB-4A12-6632-746C066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pic>
        <p:nvPicPr>
          <p:cNvPr id="7" name="Immagine 6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4231E7C7-19C2-C68F-5214-2E172EF00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55" y="1481475"/>
            <a:ext cx="3895050" cy="3895050"/>
          </a:xfrm>
          <a:prstGeom prst="rect">
            <a:avLst/>
          </a:prstGeom>
        </p:spPr>
      </p:pic>
      <p:pic>
        <p:nvPicPr>
          <p:cNvPr id="9" name="Immagine 8" descr="Immagine che contiene testo, diagramma, linea, design&#10;&#10;Descrizione generata automaticamente">
            <a:extLst>
              <a:ext uri="{FF2B5EF4-FFF2-40B4-BE49-F238E27FC236}">
                <a16:creationId xmlns:a16="http://schemas.microsoft.com/office/drawing/2014/main" id="{DF8A4486-73A4-55AF-F5C6-C86CE7E5E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11" y="1544704"/>
            <a:ext cx="3895051" cy="389505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D0FD5-3E13-3D53-5C71-B1A70BF078A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02C8019-F647-690F-EDD5-3CFEF3DCB7AF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857D32-D462-8026-811E-89E827C27BA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3938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4C2042-9441-636B-8A14-643AA1273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745" y="1900153"/>
            <a:ext cx="9112509" cy="33850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788694B7-2CB1-C5CD-F02C-D9F57DF9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3D7416E-46CB-7401-5AAE-39B12A29B595}"/>
              </a:ext>
            </a:extLst>
          </p:cNvPr>
          <p:cNvSpPr/>
          <p:nvPr/>
        </p:nvSpPr>
        <p:spPr>
          <a:xfrm>
            <a:off x="7269480" y="4425696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98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CA6F1008-4125-6163-10E6-3BA1E315C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57" y="1657771"/>
            <a:ext cx="3846916" cy="3846916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ABA0F2-724B-918D-7B51-CE3305D3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7" name="Immagine 6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B5ABB808-4BD4-697F-F779-37C9B9CDF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429" y="1657771"/>
            <a:ext cx="3846916" cy="3846916"/>
          </a:xfrm>
          <a:prstGeom prst="rect">
            <a:avLst/>
          </a:prstGeom>
        </p:spPr>
      </p:pic>
      <p:pic>
        <p:nvPicPr>
          <p:cNvPr id="9" name="Immagine 8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C762A991-F36C-136F-492F-79B90689F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329" y="1657771"/>
            <a:ext cx="3846916" cy="38469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07D637-A1F3-39C6-94CE-DEFF16D5975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C1C4F3-298B-AD6B-F86C-847518AAF33D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12877A-B653-EBD2-58A0-23CDE10775E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2700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5B67CA0-FF49-344E-6D0C-280DDA58D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907824"/>
            <a:ext cx="5786777" cy="210252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F17A458E-4F57-91CF-CA90-85A9EF95C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DD2588B5-4FDD-1423-DD43-0CF03836C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t="5608" r="13295" b="4355"/>
          <a:stretch/>
        </p:blipFill>
        <p:spPr>
          <a:xfrm>
            <a:off x="309224" y="1814680"/>
            <a:ext cx="5786776" cy="43393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654E37-342D-5C6B-7098-9B373D43F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7" y="1814680"/>
            <a:ext cx="10224096" cy="342980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090D904-53C8-8F39-736D-02C60B592BD6}"/>
              </a:ext>
            </a:extLst>
          </p:cNvPr>
          <p:cNvSpPr/>
          <p:nvPr/>
        </p:nvSpPr>
        <p:spPr>
          <a:xfrm>
            <a:off x="7159752" y="4398264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1C26291-27D5-88F4-D376-094375AD47D8}"/>
              </a:ext>
            </a:extLst>
          </p:cNvPr>
          <p:cNvSpPr/>
          <p:nvPr/>
        </p:nvSpPr>
        <p:spPr>
          <a:xfrm>
            <a:off x="9720072" y="5475292"/>
            <a:ext cx="1901741" cy="334160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7174C6D-7193-9BA6-F090-D6DCC9829DCB}"/>
              </a:ext>
            </a:extLst>
          </p:cNvPr>
          <p:cNvSpPr txBox="1"/>
          <p:nvPr/>
        </p:nvSpPr>
        <p:spPr>
          <a:xfrm>
            <a:off x="830580" y="1635968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images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AFD7D25-3727-101B-6F45-A4994EC07B25}"/>
              </a:ext>
            </a:extLst>
          </p:cNvPr>
          <p:cNvSpPr txBox="1"/>
          <p:nvPr/>
        </p:nvSpPr>
        <p:spPr>
          <a:xfrm>
            <a:off x="3736848" y="6266060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patches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F5D213D7-8633-25FC-6D86-58ADD30163CD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096000" y="5900217"/>
            <a:ext cx="754380" cy="3658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C26AE0BE-8F51-C4AF-755B-8A2A9E7A897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491228" y="6059517"/>
            <a:ext cx="1604772" cy="2065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09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33333E-6 L 0.25 -0.208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4517A873-4ACF-EA68-1D50-778F5960FD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3"/>
          <a:stretch/>
        </p:blipFill>
        <p:spPr>
          <a:xfrm>
            <a:off x="3319593" y="2840300"/>
            <a:ext cx="6201647" cy="4017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/>
                  <a:t>Weighted sum of </a:t>
                </a:r>
                <a:r>
                  <a:rPr lang="it-IT" dirty="0" err="1"/>
                  <a:t>predictions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</a:t>
                </a: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sym typeface="Wingdings" panose="05000000000000000000" pitchFamily="2" charset="2"/>
                  </a:rPr>
                  <a:t> The </a:t>
                </a:r>
                <a:r>
                  <a:rPr lang="it-IT" dirty="0" err="1">
                    <a:sym typeface="Wingdings" panose="05000000000000000000" pitchFamily="2" charset="2"/>
                  </a:rPr>
                  <a:t>number</a:t>
                </a:r>
                <a:r>
                  <a:rPr lang="it-IT" dirty="0">
                    <a:sym typeface="Wingdings" panose="05000000000000000000" pitchFamily="2" charset="2"/>
                  </a:rPr>
                  <a:t> of times label </a:t>
                </a:r>
                <a:r>
                  <a:rPr lang="it-IT" i="1" dirty="0">
                    <a:sym typeface="Wingdings" panose="05000000000000000000" pitchFamily="2" charset="2"/>
                  </a:rPr>
                  <a:t>i </a:t>
                </a:r>
                <a:r>
                  <a:rPr lang="it-IT" dirty="0" err="1">
                    <a:sym typeface="Wingdings" panose="05000000000000000000" pitchFamily="2" charset="2"/>
                  </a:rPr>
                  <a:t>was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predicted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i="1" dirty="0">
                    <a:sym typeface="Wingdings" panose="05000000000000000000" pitchFamily="2" charset="2"/>
                  </a:rPr>
                  <a:t>j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→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4D9B15A-C9D2-59D6-0D60-83F9F4CC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653395" cy="916718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/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4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𝑖𝑚𝑔</m:t>
                          </m:r>
                        </m:sub>
                      </m:sSub>
                      <m:r>
                        <a:rPr lang="it-IT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𝑝𝑎𝑡𝑐h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r>
                            <a:rPr lang="it-IT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𝒮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𝒾𝓂ℊ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𝑖𝑚𝑔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𝑝𝑎𝑡𝑐h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B0A8FF7F-2CD5-51DD-2D34-5CF069BBB0C2}"/>
              </a:ext>
            </a:extLst>
          </p:cNvPr>
          <p:cNvSpPr/>
          <p:nvPr/>
        </p:nvSpPr>
        <p:spPr>
          <a:xfrm>
            <a:off x="838200" y="1290365"/>
            <a:ext cx="9915144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8BA93E0-C1C6-7966-A34D-BAC7934512E4}"/>
              </a:ext>
            </a:extLst>
          </p:cNvPr>
          <p:cNvSpPr/>
          <p:nvPr/>
        </p:nvSpPr>
        <p:spPr>
          <a:xfrm>
            <a:off x="762000" y="2135009"/>
            <a:ext cx="10515600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DAF74A-2906-C7C1-2B49-1590BB1C41C6}"/>
              </a:ext>
            </a:extLst>
          </p:cNvPr>
          <p:cNvSpPr txBox="1"/>
          <p:nvPr/>
        </p:nvSpPr>
        <p:spPr>
          <a:xfrm>
            <a:off x="8525613" y="4664484"/>
            <a:ext cx="370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 </a:t>
            </a:r>
            <a:r>
              <a:rPr lang="it-IT" sz="1400" dirty="0" err="1">
                <a:sym typeface="Wingdings" panose="05000000000000000000" pitchFamily="2" charset="2"/>
              </a:rPr>
              <a:t>Computed</a:t>
            </a:r>
            <a:r>
              <a:rPr lang="it-IT" sz="1400" dirty="0">
                <a:sym typeface="Wingdings" panose="05000000000000000000" pitchFamily="2" charset="2"/>
              </a:rPr>
              <a:t> with the </a:t>
            </a:r>
            <a:r>
              <a:rPr lang="it-IT" sz="1400" dirty="0" err="1">
                <a:sym typeface="Wingdings" panose="05000000000000000000" pitchFamily="2" charset="2"/>
              </a:rPr>
              <a:t>vanilla</a:t>
            </a:r>
            <a:r>
              <a:rPr lang="it-IT" sz="1400" dirty="0">
                <a:sym typeface="Wingdings" panose="05000000000000000000" pitchFamily="2" charset="2"/>
              </a:rPr>
              <a:t> </a:t>
            </a:r>
            <a:r>
              <a:rPr lang="it-IT" sz="1400" dirty="0" err="1">
                <a:sym typeface="Wingdings" panose="05000000000000000000" pitchFamily="2" charset="2"/>
              </a:rPr>
              <a:t>approach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1463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/>
                  <a:t>If 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𝑡h𝑟𝑒𝑠h𝑜𝑙𝑑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 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it-IT" sz="28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→</m:t>
                                </m:r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      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Otherwise: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  <m:sup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	   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olo 2">
            <a:extLst>
              <a:ext uri="{FF2B5EF4-FFF2-40B4-BE49-F238E27FC236}">
                <a16:creationId xmlns:a16="http://schemas.microsoft.com/office/drawing/2014/main" id="{FC905F30-97E7-C956-878D-69F2C0B81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38" y="131763"/>
            <a:ext cx="6740626" cy="917575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BDCA051-4C61-BA47-02DB-63F987AEFDD5}"/>
              </a:ext>
            </a:extLst>
          </p:cNvPr>
          <p:cNvSpPr/>
          <p:nvPr/>
        </p:nvSpPr>
        <p:spPr>
          <a:xfrm>
            <a:off x="649224" y="1369638"/>
            <a:ext cx="10091928" cy="1728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9FECF83-0221-917A-9D48-D974ECCA12AE}"/>
              </a:ext>
            </a:extLst>
          </p:cNvPr>
          <p:cNvSpPr/>
          <p:nvPr/>
        </p:nvSpPr>
        <p:spPr>
          <a:xfrm>
            <a:off x="838200" y="3122676"/>
            <a:ext cx="8744712" cy="1412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5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7FA69137-409C-0E51-FEE8-5AA3D415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6019BAE-6DD2-2C3B-6A1E-708193F7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00" y="2776237"/>
            <a:ext cx="6364488" cy="2224984"/>
          </a:xfrm>
          <a:prstGeom prst="rect">
            <a:avLst/>
          </a:prstGeom>
        </p:spPr>
      </p:pic>
      <p:pic>
        <p:nvPicPr>
          <p:cNvPr id="7" name="Immagine 6" descr="Immagine che contiene schermata, Rettangolo, quadrato, Blu elettrico&#10;&#10;Descrizione generata automaticamente">
            <a:extLst>
              <a:ext uri="{FF2B5EF4-FFF2-40B4-BE49-F238E27FC236}">
                <a16:creationId xmlns:a16="http://schemas.microsoft.com/office/drawing/2014/main" id="{8A296C4B-7902-4078-D311-0506339329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5097" r="14186" b="3398"/>
          <a:stretch/>
        </p:blipFill>
        <p:spPr>
          <a:xfrm>
            <a:off x="479297" y="1914015"/>
            <a:ext cx="5088151" cy="394942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763EDF5-BBF1-CBDE-43C1-70488344848A}"/>
              </a:ext>
            </a:extLst>
          </p:cNvPr>
          <p:cNvSpPr/>
          <p:nvPr/>
        </p:nvSpPr>
        <p:spPr>
          <a:xfrm>
            <a:off x="9793224" y="4416552"/>
            <a:ext cx="2002536" cy="356616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00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barriera corallina, viola&#10;&#10;Descrizione generata automaticamente">
            <a:extLst>
              <a:ext uri="{FF2B5EF4-FFF2-40B4-BE49-F238E27FC236}">
                <a16:creationId xmlns:a16="http://schemas.microsoft.com/office/drawing/2014/main" id="{A82D05FE-55D8-A595-93EC-24F284006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5" y="1604215"/>
            <a:ext cx="4572009" cy="457200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509BA13-92EE-A068-5F26-517F00C3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Reconstruction</a:t>
            </a:r>
            <a:r>
              <a:rPr lang="it-IT" dirty="0"/>
              <a:t> task</a:t>
            </a:r>
          </a:p>
        </p:txBody>
      </p:sp>
      <p:pic>
        <p:nvPicPr>
          <p:cNvPr id="7" name="Immagine 6" descr="Immagine che contiene schermata, natura&#10;&#10;Descrizione generata automaticamente">
            <a:extLst>
              <a:ext uri="{FF2B5EF4-FFF2-40B4-BE49-F238E27FC236}">
                <a16:creationId xmlns:a16="http://schemas.microsoft.com/office/drawing/2014/main" id="{EC4AE461-651A-E94B-DE33-DD7BE8735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170" y="1604214"/>
            <a:ext cx="457200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73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D0B95B8-8304-C0ED-4B77-E3590E5B9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720" y="1671391"/>
            <a:ext cx="5827776" cy="10535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7200" dirty="0"/>
              <a:t>Demo time </a:t>
            </a:r>
            <a:r>
              <a:rPr lang="it-IT" sz="7200" dirty="0">
                <a:sym typeface="Wingdings" panose="05000000000000000000" pitchFamily="2" charset="2"/>
              </a:rPr>
              <a:t></a:t>
            </a:r>
            <a:endParaRPr lang="it-IT" sz="72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2F8D134-D85B-6503-A361-B193BEB6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Output </a:t>
            </a:r>
            <a:r>
              <a:rPr lang="it-IT" dirty="0" err="1"/>
              <a:t>examples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E51F4F8-8093-16AC-82D3-47B29268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764" y="2566715"/>
            <a:ext cx="4782312" cy="26023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78A7EAE-199C-2809-D57F-01CD7953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4" y="3867914"/>
            <a:ext cx="5057775" cy="2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11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linea, diagramma&#10;&#10;Descrizione generata automaticamente">
            <a:extLst>
              <a:ext uri="{FF2B5EF4-FFF2-40B4-BE49-F238E27FC236}">
                <a16:creationId xmlns:a16="http://schemas.microsoft.com/office/drawing/2014/main" id="{20BBF267-FC04-1041-2DE4-E2F7FC627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0" b="8577"/>
          <a:stretch/>
        </p:blipFill>
        <p:spPr>
          <a:xfrm>
            <a:off x="2807209" y="1179575"/>
            <a:ext cx="6874216" cy="5546327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4CD442C5-FBDD-A107-9635-51E7971A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Sliding windows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73AA1E2-B6F8-7EC8-006E-C15A79ED2425}"/>
              </a:ext>
            </a:extLst>
          </p:cNvPr>
          <p:cNvSpPr/>
          <p:nvPr/>
        </p:nvSpPr>
        <p:spPr>
          <a:xfrm>
            <a:off x="6096000" y="6501384"/>
            <a:ext cx="441960" cy="261094"/>
          </a:xfrm>
          <a:prstGeom prst="ellipse">
            <a:avLst/>
          </a:prstGeom>
          <a:noFill/>
          <a:ln w="28575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ADDD7D2-2A9E-C00A-FDEE-AF617655F1C9}"/>
              </a:ext>
            </a:extLst>
          </p:cNvPr>
          <p:cNvCxnSpPr>
            <a:cxnSpLocks/>
          </p:cNvCxnSpPr>
          <p:nvPr/>
        </p:nvCxnSpPr>
        <p:spPr>
          <a:xfrm flipH="1">
            <a:off x="6537960" y="3803904"/>
            <a:ext cx="3581400" cy="2697480"/>
          </a:xfrm>
          <a:prstGeom prst="straightConnector1">
            <a:avLst/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667CD4-D4D4-A29D-3107-2A793F4BA907}"/>
              </a:ext>
            </a:extLst>
          </p:cNvPr>
          <p:cNvSpPr txBox="1"/>
          <p:nvPr/>
        </p:nvSpPr>
        <p:spPr>
          <a:xfrm>
            <a:off x="10119360" y="3601694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= 6 patches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2432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AED7E76-172F-59B4-2716-71D970BF8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Lymphoma is a type of cancer that affects the lymphatic system</a:t>
            </a:r>
          </a:p>
          <a:p>
            <a:pPr>
              <a:spcBef>
                <a:spcPts val="1800"/>
              </a:spcBef>
            </a:pPr>
            <a:r>
              <a:rPr lang="it-IT" dirty="0"/>
              <a:t>Digital </a:t>
            </a:r>
            <a:r>
              <a:rPr lang="it-IT" dirty="0" err="1"/>
              <a:t>pathology</a:t>
            </a:r>
            <a:r>
              <a:rPr lang="it-IT" dirty="0"/>
              <a:t> (DP) </a:t>
            </a:r>
            <a:r>
              <a:rPr lang="en-US" dirty="0"/>
              <a:t>involves the capture, storage, sharing, and analysis of high-resolution images of microscopic slides</a:t>
            </a:r>
          </a:p>
          <a:p>
            <a:pPr>
              <a:spcBef>
                <a:spcPts val="1800"/>
              </a:spcBef>
            </a:pPr>
            <a:r>
              <a:rPr lang="en-US" dirty="0"/>
              <a:t>Digital pathology enables the application of computer algorithms and artificial intelligence (AI) techniques for automated analysis of lymphoma slides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F7EB1B2-3DDC-15AF-DD22-4375D0A2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8500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BB0276D5-6B88-A510-2255-E397974980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10472928" cy="4805363"/>
          </a:xfrm>
        </p:spPr>
        <p:txBody>
          <a:bodyPr>
            <a:normAutofit/>
          </a:bodyPr>
          <a:lstStyle/>
          <a:p>
            <a:r>
              <a:rPr lang="en-GB" sz="2400" b="0" i="0" dirty="0">
                <a:effectLst/>
              </a:rPr>
              <a:t>Number of parameters / Size of the network: </a:t>
            </a:r>
            <a:r>
              <a:rPr lang="en-GB" sz="2400" b="1" i="0" dirty="0">
                <a:effectLst/>
              </a:rPr>
              <a:t>1531230 /5.84 MB</a:t>
            </a:r>
          </a:p>
          <a:p>
            <a:pPr marL="0" indent="0">
              <a:buNone/>
            </a:pPr>
            <a:endParaRPr lang="en-GB" sz="2400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an epoch (reading from the RAM):</a:t>
            </a:r>
            <a:r>
              <a:rPr lang="en-GB" sz="1600" b="1" dirty="0"/>
              <a:t> 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26 s/epoch = 0.1 s/image = 0.002 s/patch</a:t>
            </a:r>
          </a:p>
          <a:p>
            <a:pPr marL="457200" lvl="1" indent="0">
              <a:buNone/>
            </a:pPr>
            <a:endParaRPr lang="en-GB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the test (read from the local memory):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1min 36s = 0.37 s/image =0.01 s/patch</a:t>
            </a:r>
          </a:p>
          <a:p>
            <a:pPr marL="457200" lvl="1" indent="0">
              <a:buNone/>
            </a:pPr>
            <a:endParaRPr lang="en-GB" b="1" dirty="0"/>
          </a:p>
          <a:p>
            <a:pPr marL="457200" lvl="1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sz="2400" b="0" i="0" u="sng" dirty="0">
                <a:effectLst/>
              </a:rPr>
              <a:t>Results referred to the train dataset: 261 images with 40 patches each.</a:t>
            </a:r>
          </a:p>
          <a:p>
            <a:pPr marL="0" indent="0">
              <a:buNone/>
            </a:pPr>
            <a:r>
              <a:rPr lang="en-GB" sz="1800" dirty="0">
                <a:highlight>
                  <a:srgbClr val="FFFF00"/>
                </a:highlight>
              </a:rPr>
              <a:t>(</a:t>
            </a:r>
            <a:r>
              <a:rPr lang="en-GB" sz="1800" dirty="0" err="1">
                <a:highlight>
                  <a:srgbClr val="FFFF00"/>
                </a:highlight>
              </a:rPr>
              <a:t>Ryzen</a:t>
            </a:r>
            <a:r>
              <a:rPr lang="en-GB" sz="1800" dirty="0">
                <a:highlight>
                  <a:srgbClr val="FFFF00"/>
                </a:highlight>
              </a:rPr>
              <a:t> 5800H, RTX 3060, 16GB of RAM)</a:t>
            </a:r>
            <a:endParaRPr lang="en-GB" sz="1800" b="1" i="0" dirty="0">
              <a:effectLst/>
              <a:highlight>
                <a:srgbClr val="FFFF00"/>
              </a:highlight>
            </a:endParaRP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466967AE-91F6-2364-51F0-1D7C8E09A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Time </a:t>
            </a:r>
            <a:r>
              <a:rPr lang="it-IT" dirty="0" err="1"/>
              <a:t>results</a:t>
            </a:r>
            <a:endParaRPr lang="en-GB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9245DA1-2BB8-E0BC-5AD6-CD4BD1720536}"/>
              </a:ext>
            </a:extLst>
          </p:cNvPr>
          <p:cNvSpPr/>
          <p:nvPr/>
        </p:nvSpPr>
        <p:spPr>
          <a:xfrm>
            <a:off x="3227832" y="2706624"/>
            <a:ext cx="1664208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534D824-9A6B-5678-D1CF-C33EB1879619}"/>
              </a:ext>
            </a:extLst>
          </p:cNvPr>
          <p:cNvSpPr/>
          <p:nvPr/>
        </p:nvSpPr>
        <p:spPr>
          <a:xfrm>
            <a:off x="2977896" y="3938016"/>
            <a:ext cx="1859280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07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D91451EF-6D86-62B4-2EDB-E3F8829C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E39C2CD-2850-3A89-CBA9-218F30313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77" y="1836575"/>
            <a:ext cx="10773445" cy="38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4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CFC66FE3-0BA9-899A-0880-3890883EB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402273"/>
          </a:xfrm>
        </p:spPr>
        <p:txBody>
          <a:bodyPr>
            <a:normAutofit fontScale="90000"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159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C38DE85-DBF3-A098-D490-A650B801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638"/>
            <a:ext cx="8218251" cy="4972796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800"/>
              </a:spcBef>
            </a:pPr>
            <a:r>
              <a:rPr lang="it-IT" dirty="0"/>
              <a:t>374 RGB images from the </a:t>
            </a:r>
            <a:r>
              <a:rPr lang="en-US" dirty="0"/>
              <a:t>National Institute of Ageing (NIA) of size 1388x1040</a:t>
            </a:r>
          </a:p>
          <a:p>
            <a:pPr>
              <a:spcBef>
                <a:spcPts val="1800"/>
              </a:spcBef>
            </a:pPr>
            <a:r>
              <a:rPr lang="it-IT" dirty="0"/>
              <a:t>Three classes: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Chronic</a:t>
            </a:r>
            <a:r>
              <a:rPr lang="it-IT" dirty="0"/>
              <a:t> </a:t>
            </a:r>
            <a:r>
              <a:rPr lang="it-IT" dirty="0" err="1"/>
              <a:t>lymphocytic</a:t>
            </a:r>
            <a:r>
              <a:rPr lang="it-IT" dirty="0"/>
              <a:t> </a:t>
            </a:r>
            <a:r>
              <a:rPr lang="it-IT" dirty="0" err="1"/>
              <a:t>leukaemia</a:t>
            </a:r>
            <a:r>
              <a:rPr lang="it-IT" dirty="0"/>
              <a:t> (CLL)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Follicular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(FL)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Mantle</a:t>
            </a:r>
            <a:r>
              <a:rPr lang="it-IT" dirty="0"/>
              <a:t>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(MCL)</a:t>
            </a:r>
          </a:p>
          <a:p>
            <a:pPr>
              <a:spcBef>
                <a:spcPts val="1800"/>
              </a:spcBef>
            </a:pPr>
            <a:r>
              <a:rPr lang="it-IT" dirty="0"/>
              <a:t>Train/</a:t>
            </a:r>
            <a:r>
              <a:rPr lang="it-IT" dirty="0" err="1"/>
              <a:t>validation</a:t>
            </a:r>
            <a:r>
              <a:rPr lang="it-IT" dirty="0"/>
              <a:t>/test splitting:</a:t>
            </a:r>
          </a:p>
          <a:p>
            <a:pPr lvl="1">
              <a:spcBef>
                <a:spcPts val="1800"/>
              </a:spcBef>
            </a:pPr>
            <a:r>
              <a:rPr lang="it-IT" dirty="0"/>
              <a:t>70% </a:t>
            </a:r>
            <a:r>
              <a:rPr lang="it-IT" dirty="0" err="1"/>
              <a:t>train</a:t>
            </a:r>
            <a:endParaRPr lang="it-IT" dirty="0"/>
          </a:p>
          <a:p>
            <a:pPr lvl="1">
              <a:spcBef>
                <a:spcPts val="1800"/>
              </a:spcBef>
            </a:pPr>
            <a:r>
              <a:rPr lang="it-IT" dirty="0"/>
              <a:t>10% </a:t>
            </a:r>
            <a:r>
              <a:rPr lang="it-IT" dirty="0" err="1"/>
              <a:t>validation</a:t>
            </a:r>
            <a:endParaRPr lang="it-IT" dirty="0"/>
          </a:p>
          <a:p>
            <a:pPr lvl="1">
              <a:spcBef>
                <a:spcPts val="1800"/>
              </a:spcBef>
            </a:pPr>
            <a:r>
              <a:rPr lang="it-IT" dirty="0"/>
              <a:t>20% test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69E6A800-6266-9E8B-CC19-B02AEAE6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pic>
        <p:nvPicPr>
          <p:cNvPr id="5" name="Immagine 4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718B4C8F-AA92-6FB3-EF93-5BDA2E8713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438" y="1281503"/>
            <a:ext cx="2905749" cy="537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linea, diagramma, Rettangolo&#10;&#10;Descrizione generata automaticamente">
            <a:extLst>
              <a:ext uri="{FF2B5EF4-FFF2-40B4-BE49-F238E27FC236}">
                <a16:creationId xmlns:a16="http://schemas.microsoft.com/office/drawing/2014/main" id="{0F4E01E0-930F-DBEB-AECC-9BE062FD9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35" y="2089419"/>
            <a:ext cx="10639529" cy="3368135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57DD002C-A978-C24A-4F67-FD7C3009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219159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 err="1"/>
                  <a:t>Each</a:t>
                </a:r>
                <a:r>
                  <a:rPr lang="it-IT" dirty="0"/>
                  <a:t> image </a:t>
                </a:r>
                <a:r>
                  <a:rPr lang="it-IT" dirty="0" err="1"/>
                  <a:t>is</a:t>
                </a:r>
                <a:r>
                  <a:rPr lang="it-IT" dirty="0"/>
                  <a:t> split in 40 patches of size 128x128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less</a:t>
                </a:r>
                <a:r>
                  <a:rPr lang="it-IT" dirty="0"/>
                  <a:t> patches for test stage </a:t>
                </a:r>
                <a:r>
                  <a:rPr lang="it-IT" dirty="0" err="1"/>
                  <a:t>turned</a:t>
                </a:r>
                <a:r>
                  <a:rPr lang="it-IT" dirty="0"/>
                  <a:t> out to be </a:t>
                </a:r>
                <a:r>
                  <a:rPr lang="it-IT" dirty="0" err="1"/>
                  <a:t>enough</a:t>
                </a:r>
                <a:r>
                  <a:rPr lang="it-IT" dirty="0"/>
                  <a:t> to </a:t>
                </a:r>
                <a:r>
                  <a:rPr lang="it-IT" dirty="0" err="1"/>
                  <a:t>reach</a:t>
                </a:r>
                <a:r>
                  <a:rPr lang="it-IT" dirty="0"/>
                  <a:t> good </a:t>
                </a:r>
                <a:r>
                  <a:rPr lang="it-IT" dirty="0" err="1"/>
                  <a:t>accuracies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Model </a:t>
                </a:r>
                <a:r>
                  <a:rPr lang="it-IT" dirty="0" err="1"/>
                  <a:t>resilient</a:t>
                </a:r>
                <a:r>
                  <a:rPr lang="it-IT" dirty="0"/>
                  <a:t> to </a:t>
                </a:r>
                <a:r>
                  <a:rPr lang="it-IT" dirty="0" err="1"/>
                  <a:t>less</a:t>
                </a:r>
                <a:r>
                  <a:rPr lang="it-IT" dirty="0"/>
                  <a:t> information </a:t>
                </a:r>
                <a:r>
                  <a:rPr lang="it-IT" dirty="0" err="1"/>
                  <a:t>at</a:t>
                </a:r>
                <a:r>
                  <a:rPr lang="it-IT" dirty="0"/>
                  <a:t> </a:t>
                </a:r>
                <a:r>
                  <a:rPr lang="it-IT" dirty="0" err="1"/>
                  <a:t>disposal</a:t>
                </a:r>
                <a:endParaRPr lang="it-IT" dirty="0"/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Random </a:t>
                </a:r>
                <a:r>
                  <a:rPr lang="it-IT" dirty="0" err="1"/>
                  <a:t>noise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added</a:t>
                </a:r>
                <a:r>
                  <a:rPr lang="it-IT" dirty="0"/>
                  <a:t> </a:t>
                </a:r>
                <a:r>
                  <a:rPr lang="it-IT" dirty="0" err="1"/>
                  <a:t>only</a:t>
                </a:r>
                <a:r>
                  <a:rPr lang="it-IT" dirty="0"/>
                  <a:t> to the </a:t>
                </a:r>
                <a:r>
                  <a:rPr lang="it-IT" dirty="0" err="1"/>
                  <a:t>train</a:t>
                </a:r>
                <a:r>
                  <a:rPr lang="it-IT" dirty="0"/>
                  <a:t> patches</a:t>
                </a: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Label of the patches </a:t>
                </a:r>
                <a:r>
                  <a:rPr lang="it-IT" dirty="0" err="1"/>
                  <a:t>same</a:t>
                </a:r>
                <a:r>
                  <a:rPr lang="it-IT" dirty="0"/>
                  <a:t> of the source image</a:t>
                </a: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/>
                  <a:t>Label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8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α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0.1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Images’ RGB </a:t>
                </a:r>
                <a:r>
                  <a:rPr lang="it-IT" dirty="0" err="1"/>
                  <a:t>channels</a:t>
                </a:r>
                <a:r>
                  <a:rPr lang="it-IT" dirty="0"/>
                  <a:t> </a:t>
                </a:r>
                <a:r>
                  <a:rPr lang="it-IT" dirty="0" err="1"/>
                  <a:t>rescaled</a:t>
                </a:r>
                <a:r>
                  <a:rPr lang="it-IT" dirty="0"/>
                  <a:t> to [0,1]</a:t>
                </a: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84" r="-11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24089672-3370-AF9E-A7A2-A248E77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preprocessing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23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6F05EE8-449A-AC02-696D-DE492C2C3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b="0" i="0" dirty="0">
                <a:effectLst/>
                <a:latin typeface="Arial" panose="020B0604020202020204" pitchFamily="34" charset="0"/>
              </a:rPr>
              <a:t>Self-supervised learning is a machine learning technique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which a model learns to extract meaningful representations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or features from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unlabelled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data</a:t>
            </a:r>
          </a:p>
          <a:p>
            <a:pPr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 err="1"/>
              <a:t>is</a:t>
            </a:r>
            <a:r>
              <a:rPr lang="it-IT" dirty="0"/>
              <a:t> a side </a:t>
            </a:r>
            <a:r>
              <a:rPr lang="it-IT" dirty="0" err="1"/>
              <a:t>objective</a:t>
            </a:r>
            <a:r>
              <a:rPr lang="it-IT" dirty="0"/>
              <a:t> of the model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guides</a:t>
            </a:r>
            <a:r>
              <a:rPr lang="it-IT" dirty="0"/>
              <a:t> the achievement of the </a:t>
            </a:r>
            <a:r>
              <a:rPr lang="it-IT" dirty="0" err="1"/>
              <a:t>main</a:t>
            </a:r>
            <a:r>
              <a:rPr lang="it-IT" dirty="0"/>
              <a:t> task: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>
                <a:sym typeface="Wingdings" panose="05000000000000000000" pitchFamily="2" charset="2"/>
              </a:rPr>
              <a:t>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endParaRPr lang="it-IT" dirty="0">
              <a:sym typeface="Wingdings" panose="05000000000000000000" pitchFamily="2" charset="2"/>
            </a:endParaRPr>
          </a:p>
          <a:p>
            <a:pPr lvl="1"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Main</a:t>
            </a:r>
            <a:r>
              <a:rPr lang="it-IT" dirty="0">
                <a:sym typeface="Wingdings" panose="05000000000000000000" pitchFamily="2" charset="2"/>
              </a:rPr>
              <a:t> task  image </a:t>
            </a:r>
            <a:r>
              <a:rPr lang="it-IT" dirty="0" err="1">
                <a:sym typeface="Wingdings" panose="05000000000000000000" pitchFamily="2" charset="2"/>
              </a:rPr>
              <a:t>classification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In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case: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r>
              <a:rPr lang="it-IT" dirty="0">
                <a:sym typeface="Wingdings" panose="05000000000000000000" pitchFamily="2" charset="2"/>
              </a:rPr>
              <a:t> task </a:t>
            </a:r>
            <a:r>
              <a:rPr lang="it-IT" dirty="0" err="1">
                <a:sym typeface="Wingdings" panose="05000000000000000000" pitchFamily="2" charset="2"/>
              </a:rPr>
              <a:t>will</a:t>
            </a:r>
            <a:r>
              <a:rPr lang="it-IT" dirty="0">
                <a:sym typeface="Wingdings" panose="05000000000000000000" pitchFamily="2" charset="2"/>
              </a:rPr>
              <a:t> help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model on building an </a:t>
            </a:r>
            <a:r>
              <a:rPr lang="it-IT" dirty="0" err="1">
                <a:sym typeface="Wingdings" panose="05000000000000000000" pitchFamily="2" charset="2"/>
              </a:rPr>
              <a:t>efficient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latent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representation</a:t>
            </a:r>
            <a:endParaRPr lang="it-IT" dirty="0">
              <a:sym typeface="Wingdings" panose="05000000000000000000" pitchFamily="2" charset="2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95BFAC7-2256-ACA4-7AC1-3ACF7F76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84022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EE6409C4-BE54-916D-2BA3-77F3EDCBE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532" y="1451924"/>
            <a:ext cx="7344383" cy="52739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82EDEDBC-F454-26DE-55B3-48EFECE2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F7990574-1C63-8C04-5846-AF6087BAB2AC}"/>
              </a:ext>
            </a:extLst>
          </p:cNvPr>
          <p:cNvSpPr txBox="1">
            <a:spLocks/>
          </p:cNvSpPr>
          <p:nvPr/>
        </p:nvSpPr>
        <p:spPr>
          <a:xfrm>
            <a:off x="838199" y="1369638"/>
            <a:ext cx="4443919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dirty="0">
                <a:latin typeface="Arial" panose="020B0604020202020204" pitchFamily="34" charset="0"/>
                <a:sym typeface="Wingdings" panose="05000000000000000000" pitchFamily="2" charset="2"/>
              </a:rPr>
              <a:t>Classifier  encoder part + </a:t>
            </a:r>
            <a:r>
              <a:rPr lang="en-US" dirty="0" err="1">
                <a:latin typeface="Arial" panose="020B0604020202020204" pitchFamily="34" charset="0"/>
                <a:sym typeface="Wingdings" panose="05000000000000000000" pitchFamily="2" charset="2"/>
              </a:rPr>
              <a:t>softmax</a:t>
            </a:r>
            <a:endParaRPr lang="en-US" dirty="0">
              <a:latin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Autoencoder</a:t>
            </a:r>
            <a:r>
              <a:rPr lang="it-IT" dirty="0">
                <a:sym typeface="Wingdings" panose="05000000000000000000" pitchFamily="2" charset="2"/>
              </a:rPr>
              <a:t>  encoder +  decoder + </a:t>
            </a:r>
            <a:r>
              <a:rPr lang="it-IT" dirty="0" err="1">
                <a:sym typeface="Wingdings" panose="05000000000000000000" pitchFamily="2" charset="2"/>
              </a:rPr>
              <a:t>sigmoid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Skip connections </a:t>
            </a:r>
            <a:r>
              <a:rPr lang="it-IT" dirty="0" err="1">
                <a:sym typeface="Wingdings" panose="05000000000000000000" pitchFamily="2" charset="2"/>
              </a:rPr>
              <a:t>inspired</a:t>
            </a:r>
            <a:r>
              <a:rPr lang="it-IT" dirty="0">
                <a:sym typeface="Wingdings" panose="05000000000000000000" pitchFamily="2" charset="2"/>
              </a:rPr>
              <a:t> by U-net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4B1508F-B12C-F777-F70C-5FBE0EE37ECF}"/>
              </a:ext>
            </a:extLst>
          </p:cNvPr>
          <p:cNvSpPr/>
          <p:nvPr/>
        </p:nvSpPr>
        <p:spPr>
          <a:xfrm>
            <a:off x="6309360" y="2372684"/>
            <a:ext cx="3566160" cy="10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65A7F64-B8DB-4D9F-E490-40A6E081D711}"/>
              </a:ext>
            </a:extLst>
          </p:cNvPr>
          <p:cNvSpPr/>
          <p:nvPr/>
        </p:nvSpPr>
        <p:spPr>
          <a:xfrm>
            <a:off x="6300216" y="3104174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70408-13A4-EBCE-6733-DDAD0A5EBE2E}"/>
              </a:ext>
            </a:extLst>
          </p:cNvPr>
          <p:cNvSpPr/>
          <p:nvPr/>
        </p:nvSpPr>
        <p:spPr>
          <a:xfrm>
            <a:off x="6300216" y="3826336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601B2BA-D9B5-9E35-D3D8-49D598BFAF06}"/>
              </a:ext>
            </a:extLst>
          </p:cNvPr>
          <p:cNvSpPr/>
          <p:nvPr/>
        </p:nvSpPr>
        <p:spPr>
          <a:xfrm>
            <a:off x="6116070" y="5148103"/>
            <a:ext cx="376859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21B79E8-986F-94EE-20EE-AFF4B5BBD1C7}"/>
              </a:ext>
            </a:extLst>
          </p:cNvPr>
          <p:cNvSpPr/>
          <p:nvPr/>
        </p:nvSpPr>
        <p:spPr>
          <a:xfrm>
            <a:off x="6382513" y="6035040"/>
            <a:ext cx="3044951" cy="64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8A36DEEF-496A-737F-D85F-5E6304D37D3F}"/>
              </a:ext>
            </a:extLst>
          </p:cNvPr>
          <p:cNvSpPr/>
          <p:nvPr/>
        </p:nvSpPr>
        <p:spPr>
          <a:xfrm>
            <a:off x="9086088" y="1473966"/>
            <a:ext cx="3044951" cy="4702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1A5908D-0814-A35D-86F9-E7D1F86C12A7}"/>
              </a:ext>
            </a:extLst>
          </p:cNvPr>
          <p:cNvSpPr/>
          <p:nvPr/>
        </p:nvSpPr>
        <p:spPr>
          <a:xfrm>
            <a:off x="7787641" y="4744994"/>
            <a:ext cx="3566160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1867342-5EAE-E0FF-E5BA-473C393A8B6A}"/>
              </a:ext>
            </a:extLst>
          </p:cNvPr>
          <p:cNvSpPr/>
          <p:nvPr/>
        </p:nvSpPr>
        <p:spPr>
          <a:xfrm>
            <a:off x="783076" y="2251956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3EA8FC-B90B-7C4E-1D17-84F05CE46D01}"/>
              </a:ext>
            </a:extLst>
          </p:cNvPr>
          <p:cNvSpPr/>
          <p:nvPr/>
        </p:nvSpPr>
        <p:spPr>
          <a:xfrm>
            <a:off x="694725" y="3308329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286812F-FEDE-6F0E-3A2B-E52B66FEF885}"/>
              </a:ext>
            </a:extLst>
          </p:cNvPr>
          <p:cNvSpPr/>
          <p:nvPr/>
        </p:nvSpPr>
        <p:spPr>
          <a:xfrm>
            <a:off x="694725" y="1369638"/>
            <a:ext cx="4587393" cy="1003046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D40532D-25F8-74CD-A83C-0A6F21E2867F}"/>
              </a:ext>
            </a:extLst>
          </p:cNvPr>
          <p:cNvSpPr txBox="1"/>
          <p:nvPr/>
        </p:nvSpPr>
        <p:spPr>
          <a:xfrm>
            <a:off x="536220" y="5850374"/>
            <a:ext cx="3093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 err="1"/>
              <a:t>Our</a:t>
            </a:r>
            <a:r>
              <a:rPr lang="it-IT" sz="2400" b="1" u="sng" dirty="0"/>
              <a:t> baseline</a:t>
            </a:r>
            <a:endParaRPr lang="en-GB" sz="2400" b="1" u="sng" dirty="0"/>
          </a:p>
        </p:txBody>
      </p: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4C25C83A-D00A-D00E-3C22-25A403E307AB}"/>
              </a:ext>
            </a:extLst>
          </p:cNvPr>
          <p:cNvCxnSpPr>
            <a:stCxn id="15" idx="1"/>
            <a:endCxn id="2" idx="1"/>
          </p:cNvCxnSpPr>
          <p:nvPr/>
        </p:nvCxnSpPr>
        <p:spPr>
          <a:xfrm rot="10800000" flipH="1">
            <a:off x="536219" y="1871161"/>
            <a:ext cx="158505" cy="4210046"/>
          </a:xfrm>
          <a:prstGeom prst="bentConnector3">
            <a:avLst>
              <a:gd name="adj1" fmla="val -144223"/>
            </a:avLst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78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lnSpc>
                    <a:spcPct val="107000"/>
                  </a:lnSpc>
                  <a:spcBef>
                    <a:spcPts val="1800"/>
                  </a:spcBef>
                </a:pPr>
                <a:r>
                  <a:rPr lang="it-IT" dirty="0"/>
                  <a:t>Loss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𝑡𝑜𝑡𝑎𝑙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cross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entropy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mean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squared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error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 err="1"/>
                  <a:t>Accuracy</a:t>
                </a:r>
                <a:r>
                  <a:rPr lang="it-IT" dirty="0"/>
                  <a:t> = </a:t>
                </a:r>
                <a:r>
                  <a:rPr lang="it-IT" dirty="0" err="1"/>
                  <a:t>correct</a:t>
                </a:r>
                <a:r>
                  <a:rPr lang="it-IT" dirty="0"/>
                  <a:t> </a:t>
                </a:r>
                <a:r>
                  <a:rPr lang="it-IT" dirty="0" err="1"/>
                  <a:t>classified</a:t>
                </a:r>
                <a:r>
                  <a:rPr lang="it-IT" dirty="0"/>
                  <a:t>/</a:t>
                </a:r>
                <a:r>
                  <a:rPr lang="it-IT" dirty="0" err="1"/>
                  <a:t>total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Image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Patch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RMSprop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optimizer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𝑙𝑟</m:t>
                    </m:r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and weight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decay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λ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Batch size of 75 patches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650" b="-88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5F67FAE0-60C1-A490-34E5-99FB6986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setup </a:t>
            </a:r>
          </a:p>
        </p:txBody>
      </p:sp>
    </p:spTree>
    <p:extLst>
      <p:ext uri="{BB962C8B-B14F-4D97-AF65-F5344CB8AC3E}">
        <p14:creationId xmlns:p14="http://schemas.microsoft.com/office/powerpoint/2010/main" val="282679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it-IT" b="1" dirty="0" err="1"/>
                  <a:t>Vanilla</a:t>
                </a:r>
                <a:r>
                  <a:rPr lang="it-IT" b="1" dirty="0"/>
                  <a:t> </a:t>
                </a:r>
                <a:r>
                  <a:rPr lang="it-IT" b="1" dirty="0" err="1"/>
                  <a:t>approach</a:t>
                </a:r>
                <a:r>
                  <a:rPr lang="it-IT" b="1" dirty="0"/>
                  <a:t>: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𝑝𝑎𝑡𝑐h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embedding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of a patch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belonging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to an image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arg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𝑖𝑚𝑔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𝑝𝑎𝑡𝑐h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,  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𝑐𝑜𝑢𝑛</m:t>
                            </m:r>
                            <m:sSub>
                              <m:sSub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    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Ambiguity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:    </a:t>
                </a:r>
                <a14:m>
                  <m:oMath xmlns:m="http://schemas.openxmlformats.org/officeDocument/2006/math">
                    <m:r>
                      <a:rPr lang="it-IT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e>
                    </m:d>
                    <m:r>
                      <a:rPr lang="it-IT" sz="2800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6D45FC0-B971-8124-C372-27F90100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Vanilla</a:t>
            </a:r>
            <a:r>
              <a:rPr lang="it-IT" dirty="0"/>
              <a:t> </a:t>
            </a:r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1571C43-2A39-858F-CC49-5FFC7DD87CC5}"/>
              </a:ext>
            </a:extLst>
          </p:cNvPr>
          <p:cNvSpPr/>
          <p:nvPr/>
        </p:nvSpPr>
        <p:spPr>
          <a:xfrm>
            <a:off x="1261872" y="1810512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1F35647-EA60-FD95-BE5F-CD5AAAEA3D3D}"/>
              </a:ext>
            </a:extLst>
          </p:cNvPr>
          <p:cNvSpPr/>
          <p:nvPr/>
        </p:nvSpPr>
        <p:spPr>
          <a:xfrm>
            <a:off x="1341120" y="2521134"/>
            <a:ext cx="8040624" cy="649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5FCF45F-C7FE-A0BA-B0F0-6F165D0A2701}"/>
              </a:ext>
            </a:extLst>
          </p:cNvPr>
          <p:cNvSpPr/>
          <p:nvPr/>
        </p:nvSpPr>
        <p:spPr>
          <a:xfrm>
            <a:off x="1341120" y="317035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9738EEC-6211-84DE-7F4A-70E5C78676C1}"/>
              </a:ext>
            </a:extLst>
          </p:cNvPr>
          <p:cNvSpPr/>
          <p:nvPr/>
        </p:nvSpPr>
        <p:spPr>
          <a:xfrm>
            <a:off x="838200" y="530697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41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Unipd_Ross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pd_Bi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p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534966C3A1194B904DA8ABF2BCE99D" ma:contentTypeVersion="11" ma:contentTypeDescription="Creare un nuovo documento." ma:contentTypeScope="" ma:versionID="e4cc93d2f6da2330b839192a5bea5040">
  <xsd:schema xmlns:xsd="http://www.w3.org/2001/XMLSchema" xmlns:xs="http://www.w3.org/2001/XMLSchema" xmlns:p="http://schemas.microsoft.com/office/2006/metadata/properties" xmlns:ns3="aa815ce1-f09d-44ce-9b53-a1c5bdff19c2" xmlns:ns4="0102ec0a-f5f0-4e8c-9a91-85916c4610ec" targetNamespace="http://schemas.microsoft.com/office/2006/metadata/properties" ma:root="true" ma:fieldsID="4955e9b0370d1660c352314929ebe597" ns3:_="" ns4:_="">
    <xsd:import namespace="aa815ce1-f09d-44ce-9b53-a1c5bdff19c2"/>
    <xsd:import namespace="0102ec0a-f5f0-4e8c-9a91-85916c4610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15ce1-f09d-44ce-9b53-a1c5bdff1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2ec0a-f5f0-4e8c-9a91-85916c4610e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DDDD800-8FF0-4D9E-AB8D-7355526A1FE0}">
  <ds:schemaRefs>
    <ds:schemaRef ds:uri="0102ec0a-f5f0-4e8c-9a91-85916c4610ec"/>
    <ds:schemaRef ds:uri="aa815ce1-f09d-44ce-9b53-a1c5bdff19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31F445-0C94-4CD3-9AC5-13C08D5D035D}">
  <ds:schemaRefs>
    <ds:schemaRef ds:uri="0102ec0a-f5f0-4e8c-9a91-85916c4610ec"/>
    <ds:schemaRef ds:uri="aa815ce1-f09d-44ce-9b53-a1c5bdff19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E492EBF-A18F-444C-B562-31B5876ADD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1643</TotalTime>
  <Words>636</Words>
  <Application>Microsoft Office PowerPoint</Application>
  <PresentationFormat>Widescreen</PresentationFormat>
  <Paragraphs>103</Paragraphs>
  <Slides>22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Roboto</vt:lpstr>
      <vt:lpstr>Roboto Light</vt:lpstr>
      <vt:lpstr>Roboto Light (Titoli)</vt:lpstr>
      <vt:lpstr>Unipd_Rosso</vt:lpstr>
      <vt:lpstr>Unipd_Bianco</vt:lpstr>
      <vt:lpstr>Unipd</vt:lpstr>
      <vt:lpstr>Human Data Analytics A.Y. 2022/2023 </vt:lpstr>
      <vt:lpstr>What is Lymphoma?</vt:lpstr>
      <vt:lpstr>Dataset</vt:lpstr>
      <vt:lpstr>Pipeline</vt:lpstr>
      <vt:lpstr>Data preprocessing</vt:lpstr>
      <vt:lpstr>Self-supervised learning</vt:lpstr>
      <vt:lpstr>Architecture</vt:lpstr>
      <vt:lpstr>Training setup </vt:lpstr>
      <vt:lpstr>Vanilla prediction algorithm</vt:lpstr>
      <vt:lpstr>Baseline</vt:lpstr>
      <vt:lpstr>Baseline</vt:lpstr>
      <vt:lpstr>Complete model</vt:lpstr>
      <vt:lpstr>Complete model</vt:lpstr>
      <vt:lpstr>Advanced prediction algorithm</vt:lpstr>
      <vt:lpstr>Advanced prediction algorithm</vt:lpstr>
      <vt:lpstr>Complete model</vt:lpstr>
      <vt:lpstr>Reconstruction task</vt:lpstr>
      <vt:lpstr>Output examples</vt:lpstr>
      <vt:lpstr>Sliding windows</vt:lpstr>
      <vt:lpstr>Time results</vt:lpstr>
      <vt:lpstr>Conclusions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Camapagnola Stefano, Nicoletti Gianpietro</dc:creator>
  <cp:lastModifiedBy>Campagnola Stefano</cp:lastModifiedBy>
  <cp:revision>77</cp:revision>
  <dcterms:created xsi:type="dcterms:W3CDTF">2022-05-09T17:46:52Z</dcterms:created>
  <dcterms:modified xsi:type="dcterms:W3CDTF">2023-06-28T09:59:00Z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0x0101002A534966C3A1194B904DA8ABF2BCE99D</vt:lpwstr>
  </property>
</Properties>
</file>

<file path=docProps/thumbnail.jpeg>
</file>